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9144000" cy="6858000" type="screen4x3"/>
  <p:notesSz cx="7086600" cy="93726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110" d="100"/>
          <a:sy n="110" d="100"/>
        </p:scale>
        <p:origin x="-198" y="94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17B9B26-A00C-4636-A633-C38CD525C881}" type="datetimeFigureOut">
              <a:rPr lang="en-US" smtClean="0"/>
              <a:t>7/14/2012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5CF1106-4EB7-46D9-B4B0-6DB108245B95}" type="slidenum">
              <a:rPr lang="en-US" smtClean="0"/>
              <a:t>‹#›</a:t>
            </a:fld>
            <a:endParaRPr lang="en-US" dirty="0"/>
          </a:p>
        </p:txBody>
      </p:sp>
    </p:spTree>
    <p:extLst>
      <p:ext uri="{BB962C8B-B14F-4D97-AF65-F5344CB8AC3E}">
        <p14:creationId xmlns:p14="http://schemas.microsoft.com/office/powerpoint/2010/main" val="231600354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17B9B26-A00C-4636-A633-C38CD525C881}" type="datetimeFigureOut">
              <a:rPr lang="en-US" smtClean="0"/>
              <a:t>7/14/2012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5CF1106-4EB7-46D9-B4B0-6DB108245B95}" type="slidenum">
              <a:rPr lang="en-US" smtClean="0"/>
              <a:t>‹#›</a:t>
            </a:fld>
            <a:endParaRPr lang="en-US" dirty="0"/>
          </a:p>
        </p:txBody>
      </p:sp>
    </p:spTree>
    <p:extLst>
      <p:ext uri="{BB962C8B-B14F-4D97-AF65-F5344CB8AC3E}">
        <p14:creationId xmlns:p14="http://schemas.microsoft.com/office/powerpoint/2010/main" val="50017122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17B9B26-A00C-4636-A633-C38CD525C881}" type="datetimeFigureOut">
              <a:rPr lang="en-US" smtClean="0"/>
              <a:t>7/14/2012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5CF1106-4EB7-46D9-B4B0-6DB108245B95}" type="slidenum">
              <a:rPr lang="en-US" smtClean="0"/>
              <a:t>‹#›</a:t>
            </a:fld>
            <a:endParaRPr lang="en-US" dirty="0"/>
          </a:p>
        </p:txBody>
      </p:sp>
    </p:spTree>
    <p:extLst>
      <p:ext uri="{BB962C8B-B14F-4D97-AF65-F5344CB8AC3E}">
        <p14:creationId xmlns:p14="http://schemas.microsoft.com/office/powerpoint/2010/main" val="8625660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17B9B26-A00C-4636-A633-C38CD525C881}" type="datetimeFigureOut">
              <a:rPr lang="en-US" smtClean="0"/>
              <a:t>7/14/2012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5CF1106-4EB7-46D9-B4B0-6DB108245B95}" type="slidenum">
              <a:rPr lang="en-US" smtClean="0"/>
              <a:t>‹#›</a:t>
            </a:fld>
            <a:endParaRPr lang="en-US" dirty="0"/>
          </a:p>
        </p:txBody>
      </p:sp>
    </p:spTree>
    <p:extLst>
      <p:ext uri="{BB962C8B-B14F-4D97-AF65-F5344CB8AC3E}">
        <p14:creationId xmlns:p14="http://schemas.microsoft.com/office/powerpoint/2010/main" val="341113612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17B9B26-A00C-4636-A633-C38CD525C881}" type="datetimeFigureOut">
              <a:rPr lang="en-US" smtClean="0"/>
              <a:t>7/14/2012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55CF1106-4EB7-46D9-B4B0-6DB108245B95}" type="slidenum">
              <a:rPr lang="en-US" smtClean="0"/>
              <a:t>‹#›</a:t>
            </a:fld>
            <a:endParaRPr lang="en-US" dirty="0"/>
          </a:p>
        </p:txBody>
      </p:sp>
    </p:spTree>
    <p:extLst>
      <p:ext uri="{BB962C8B-B14F-4D97-AF65-F5344CB8AC3E}">
        <p14:creationId xmlns:p14="http://schemas.microsoft.com/office/powerpoint/2010/main" val="141283918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17B9B26-A00C-4636-A633-C38CD525C881}" type="datetimeFigureOut">
              <a:rPr lang="en-US" smtClean="0"/>
              <a:t>7/14/2012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5CF1106-4EB7-46D9-B4B0-6DB108245B95}" type="slidenum">
              <a:rPr lang="en-US" smtClean="0"/>
              <a:t>‹#›</a:t>
            </a:fld>
            <a:endParaRPr lang="en-US" dirty="0"/>
          </a:p>
        </p:txBody>
      </p:sp>
    </p:spTree>
    <p:extLst>
      <p:ext uri="{BB962C8B-B14F-4D97-AF65-F5344CB8AC3E}">
        <p14:creationId xmlns:p14="http://schemas.microsoft.com/office/powerpoint/2010/main" val="418406522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17B9B26-A00C-4636-A633-C38CD525C881}" type="datetimeFigureOut">
              <a:rPr lang="en-US" smtClean="0"/>
              <a:t>7/14/2012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55CF1106-4EB7-46D9-B4B0-6DB108245B95}" type="slidenum">
              <a:rPr lang="en-US" smtClean="0"/>
              <a:t>‹#›</a:t>
            </a:fld>
            <a:endParaRPr lang="en-US" dirty="0"/>
          </a:p>
        </p:txBody>
      </p:sp>
    </p:spTree>
    <p:extLst>
      <p:ext uri="{BB962C8B-B14F-4D97-AF65-F5344CB8AC3E}">
        <p14:creationId xmlns:p14="http://schemas.microsoft.com/office/powerpoint/2010/main" val="6775455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17B9B26-A00C-4636-A633-C38CD525C881}" type="datetimeFigureOut">
              <a:rPr lang="en-US" smtClean="0"/>
              <a:t>7/14/2012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55CF1106-4EB7-46D9-B4B0-6DB108245B95}" type="slidenum">
              <a:rPr lang="en-US" smtClean="0"/>
              <a:t>‹#›</a:t>
            </a:fld>
            <a:endParaRPr lang="en-US" dirty="0"/>
          </a:p>
        </p:txBody>
      </p:sp>
    </p:spTree>
    <p:extLst>
      <p:ext uri="{BB962C8B-B14F-4D97-AF65-F5344CB8AC3E}">
        <p14:creationId xmlns:p14="http://schemas.microsoft.com/office/powerpoint/2010/main" val="351838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17B9B26-A00C-4636-A633-C38CD525C881}" type="datetimeFigureOut">
              <a:rPr lang="en-US" smtClean="0"/>
              <a:t>7/14/2012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55CF1106-4EB7-46D9-B4B0-6DB108245B95}" type="slidenum">
              <a:rPr lang="en-US" smtClean="0"/>
              <a:t>‹#›</a:t>
            </a:fld>
            <a:endParaRPr lang="en-US" dirty="0"/>
          </a:p>
        </p:txBody>
      </p:sp>
    </p:spTree>
    <p:extLst>
      <p:ext uri="{BB962C8B-B14F-4D97-AF65-F5344CB8AC3E}">
        <p14:creationId xmlns:p14="http://schemas.microsoft.com/office/powerpoint/2010/main" val="422028469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17B9B26-A00C-4636-A633-C38CD525C881}" type="datetimeFigureOut">
              <a:rPr lang="en-US" smtClean="0"/>
              <a:t>7/14/2012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5CF1106-4EB7-46D9-B4B0-6DB108245B95}" type="slidenum">
              <a:rPr lang="en-US" smtClean="0"/>
              <a:t>‹#›</a:t>
            </a:fld>
            <a:endParaRPr lang="en-US" dirty="0"/>
          </a:p>
        </p:txBody>
      </p:sp>
    </p:spTree>
    <p:extLst>
      <p:ext uri="{BB962C8B-B14F-4D97-AF65-F5344CB8AC3E}">
        <p14:creationId xmlns:p14="http://schemas.microsoft.com/office/powerpoint/2010/main" val="55103940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17B9B26-A00C-4636-A633-C38CD525C881}" type="datetimeFigureOut">
              <a:rPr lang="en-US" smtClean="0"/>
              <a:t>7/14/2012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55CF1106-4EB7-46D9-B4B0-6DB108245B95}" type="slidenum">
              <a:rPr lang="en-US" smtClean="0"/>
              <a:t>‹#›</a:t>
            </a:fld>
            <a:endParaRPr lang="en-US" dirty="0"/>
          </a:p>
        </p:txBody>
      </p:sp>
    </p:spTree>
    <p:extLst>
      <p:ext uri="{BB962C8B-B14F-4D97-AF65-F5344CB8AC3E}">
        <p14:creationId xmlns:p14="http://schemas.microsoft.com/office/powerpoint/2010/main" val="71829654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17B9B26-A00C-4636-A633-C38CD525C881}" type="datetimeFigureOut">
              <a:rPr lang="en-US" smtClean="0"/>
              <a:t>7/14/2012</a:t>
            </a:fld>
            <a:endParaRPr lang="en-US"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CF1106-4EB7-46D9-B4B0-6DB108245B95}" type="slidenum">
              <a:rPr lang="en-US" smtClean="0"/>
              <a:t>‹#›</a:t>
            </a:fld>
            <a:endParaRPr lang="en-US" dirty="0"/>
          </a:p>
        </p:txBody>
      </p:sp>
    </p:spTree>
    <p:extLst>
      <p:ext uri="{BB962C8B-B14F-4D97-AF65-F5344CB8AC3E}">
        <p14:creationId xmlns:p14="http://schemas.microsoft.com/office/powerpoint/2010/main" val="3318965131"/>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4" name="Isosceles Triangle 233"/>
          <p:cNvSpPr/>
          <p:nvPr/>
        </p:nvSpPr>
        <p:spPr>
          <a:xfrm rot="16200000">
            <a:off x="7058988" y="4485316"/>
            <a:ext cx="381000" cy="401967"/>
          </a:xfrm>
          <a:prstGeom prst="triangle">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v</a:t>
            </a:r>
            <a:endParaRPr lang="en-US" dirty="0"/>
          </a:p>
        </p:txBody>
      </p:sp>
      <p:sp>
        <p:nvSpPr>
          <p:cNvPr id="254" name="TextBox 253"/>
          <p:cNvSpPr txBox="1"/>
          <p:nvPr/>
        </p:nvSpPr>
        <p:spPr>
          <a:xfrm>
            <a:off x="7177089" y="4560780"/>
            <a:ext cx="295274" cy="276999"/>
          </a:xfrm>
          <a:prstGeom prst="rect">
            <a:avLst/>
          </a:prstGeom>
          <a:noFill/>
        </p:spPr>
        <p:txBody>
          <a:bodyPr wrap="none" rtlCol="0">
            <a:spAutoFit/>
          </a:bodyPr>
          <a:lstStyle/>
          <a:p>
            <a:r>
              <a:rPr lang="en-US" sz="1200" dirty="0" smtClean="0">
                <a:latin typeface="Times New Roman" pitchFamily="18" charset="0"/>
                <a:cs typeface="Times New Roman" pitchFamily="18" charset="0"/>
              </a:rPr>
              <a:t>V</a:t>
            </a:r>
            <a:endParaRPr lang="en-US" sz="1200" dirty="0">
              <a:latin typeface="Times New Roman" pitchFamily="18" charset="0"/>
              <a:cs typeface="Times New Roman" pitchFamily="18" charset="0"/>
            </a:endParaRPr>
          </a:p>
        </p:txBody>
      </p:sp>
      <p:sp>
        <p:nvSpPr>
          <p:cNvPr id="14" name="Round Diagonal Corner Rectangle 13"/>
          <p:cNvSpPr/>
          <p:nvPr/>
        </p:nvSpPr>
        <p:spPr>
          <a:xfrm>
            <a:off x="3955846" y="1840755"/>
            <a:ext cx="1006672" cy="74295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endParaRPr lang="en-US" sz="1600" dirty="0">
              <a:solidFill>
                <a:srgbClr val="000000"/>
              </a:solidFill>
            </a:endParaRPr>
          </a:p>
        </p:txBody>
      </p:sp>
      <p:sp>
        <p:nvSpPr>
          <p:cNvPr id="15" name="Rectangle 106"/>
          <p:cNvSpPr>
            <a:spLocks noChangeArrowheads="1"/>
          </p:cNvSpPr>
          <p:nvPr/>
        </p:nvSpPr>
        <p:spPr bwMode="auto">
          <a:xfrm>
            <a:off x="4038600" y="2078106"/>
            <a:ext cx="912429" cy="276999"/>
          </a:xfrm>
          <a:prstGeom prst="rect">
            <a:avLst/>
          </a:prstGeom>
          <a:solidFill>
            <a:schemeClr val="accent5">
              <a:lumMod val="20000"/>
              <a:lumOff val="80000"/>
            </a:schemeClr>
          </a:solidFill>
          <a:ln w="9525">
            <a:noFill/>
            <a:miter lim="800000"/>
            <a:headEnd/>
            <a:tailEnd/>
          </a:ln>
        </p:spPr>
        <p:txBody>
          <a:bodyPr wrap="none">
            <a:prstTxWarp prst="textNoShape">
              <a:avLst/>
            </a:prstTxWarp>
            <a:spAutoFit/>
          </a:bodyPr>
          <a:lstStyle/>
          <a:p>
            <a:pPr algn="ctr">
              <a:defRPr/>
            </a:pPr>
            <a:r>
              <a:rPr lang="en-US" sz="1200" dirty="0">
                <a:solidFill>
                  <a:srgbClr val="000000"/>
                </a:solidFill>
                <a:latin typeface="Times New Roman" pitchFamily="18" charset="0"/>
                <a:cs typeface="Times New Roman" pitchFamily="18" charset="0"/>
              </a:rPr>
              <a:t>Goal Step </a:t>
            </a:r>
            <a:r>
              <a:rPr lang="en-US" sz="1200" dirty="0" smtClean="0">
                <a:solidFill>
                  <a:srgbClr val="000000"/>
                </a:solidFill>
                <a:latin typeface="Times New Roman" pitchFamily="18" charset="0"/>
                <a:cs typeface="Times New Roman" pitchFamily="18" charset="0"/>
              </a:rPr>
              <a:t>3</a:t>
            </a:r>
            <a:endParaRPr lang="en-US" sz="1200" dirty="0">
              <a:solidFill>
                <a:srgbClr val="000000"/>
              </a:solidFill>
              <a:latin typeface="Times New Roman" pitchFamily="18" charset="0"/>
              <a:cs typeface="Times New Roman" pitchFamily="18" charset="0"/>
            </a:endParaRPr>
          </a:p>
        </p:txBody>
      </p:sp>
      <p:sp>
        <p:nvSpPr>
          <p:cNvPr id="60" name="Round Diagonal Corner Rectangle 59"/>
          <p:cNvSpPr/>
          <p:nvPr/>
        </p:nvSpPr>
        <p:spPr>
          <a:xfrm>
            <a:off x="1370398" y="1847105"/>
            <a:ext cx="1068002" cy="73660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2.0 Locate University Lessons</a:t>
            </a:r>
            <a:endParaRPr lang="en-US" sz="1200" dirty="0">
              <a:solidFill>
                <a:srgbClr val="000000"/>
              </a:solidFill>
              <a:latin typeface="Times New Roman" pitchFamily="18" charset="0"/>
              <a:cs typeface="Times New Roman" pitchFamily="18" charset="0"/>
            </a:endParaRPr>
          </a:p>
        </p:txBody>
      </p:sp>
      <p:sp>
        <p:nvSpPr>
          <p:cNvPr id="61" name="Round Diagonal Corner Rectangle 60"/>
          <p:cNvSpPr/>
          <p:nvPr/>
        </p:nvSpPr>
        <p:spPr>
          <a:xfrm>
            <a:off x="2679700" y="1821704"/>
            <a:ext cx="1054100" cy="762001"/>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3.0 Select Lesson</a:t>
            </a:r>
            <a:endParaRPr lang="en-US" sz="1200" dirty="0">
              <a:solidFill>
                <a:srgbClr val="000000"/>
              </a:solidFill>
              <a:latin typeface="Times New Roman" pitchFamily="18" charset="0"/>
              <a:cs typeface="Times New Roman" pitchFamily="18" charset="0"/>
            </a:endParaRPr>
          </a:p>
        </p:txBody>
      </p:sp>
      <p:sp>
        <p:nvSpPr>
          <p:cNvPr id="62" name="Round Diagonal Corner Rectangle 61"/>
          <p:cNvSpPr/>
          <p:nvPr/>
        </p:nvSpPr>
        <p:spPr>
          <a:xfrm>
            <a:off x="5226047" y="1821705"/>
            <a:ext cx="1141412" cy="76200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a:solidFill>
                  <a:srgbClr val="000000"/>
                </a:solidFill>
                <a:latin typeface="Times New Roman" pitchFamily="18" charset="0"/>
                <a:cs typeface="Times New Roman" pitchFamily="18" charset="0"/>
              </a:rPr>
              <a:t>Goal Step </a:t>
            </a:r>
            <a:r>
              <a:rPr lang="en-US" sz="1200" dirty="0" smtClean="0">
                <a:solidFill>
                  <a:srgbClr val="000000"/>
                </a:solidFill>
                <a:latin typeface="Times New Roman" pitchFamily="18" charset="0"/>
                <a:cs typeface="Times New Roman" pitchFamily="18" charset="0"/>
              </a:rPr>
              <a:t>4</a:t>
            </a:r>
            <a:endParaRPr lang="en-US" sz="1200" dirty="0">
              <a:solidFill>
                <a:srgbClr val="000000"/>
              </a:solidFill>
              <a:latin typeface="Times New Roman" pitchFamily="18" charset="0"/>
              <a:cs typeface="Times New Roman" pitchFamily="18" charset="0"/>
            </a:endParaRPr>
          </a:p>
        </p:txBody>
      </p:sp>
      <p:sp>
        <p:nvSpPr>
          <p:cNvPr id="63" name="Round Diagonal Corner Rectangle 62"/>
          <p:cNvSpPr/>
          <p:nvPr/>
        </p:nvSpPr>
        <p:spPr>
          <a:xfrm>
            <a:off x="6594158" y="1821705"/>
            <a:ext cx="1102042" cy="76200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a:solidFill>
                  <a:srgbClr val="000000"/>
                </a:solidFill>
                <a:latin typeface="Times New Roman" pitchFamily="18" charset="0"/>
                <a:cs typeface="Times New Roman" pitchFamily="18" charset="0"/>
              </a:rPr>
              <a:t>Goal Step </a:t>
            </a:r>
            <a:r>
              <a:rPr lang="en-US" sz="1200" dirty="0" smtClean="0">
                <a:solidFill>
                  <a:srgbClr val="000000"/>
                </a:solidFill>
                <a:latin typeface="Times New Roman" pitchFamily="18" charset="0"/>
                <a:cs typeface="Times New Roman" pitchFamily="18" charset="0"/>
              </a:rPr>
              <a:t>5</a:t>
            </a:r>
            <a:endParaRPr lang="en-US" sz="1200" dirty="0">
              <a:solidFill>
                <a:srgbClr val="000000"/>
              </a:solidFill>
              <a:latin typeface="Times New Roman" pitchFamily="18" charset="0"/>
              <a:cs typeface="Times New Roman" pitchFamily="18" charset="0"/>
            </a:endParaRPr>
          </a:p>
        </p:txBody>
      </p:sp>
      <p:sp>
        <p:nvSpPr>
          <p:cNvPr id="64" name="Round Diagonal Corner Rectangle 63"/>
          <p:cNvSpPr/>
          <p:nvPr/>
        </p:nvSpPr>
        <p:spPr>
          <a:xfrm>
            <a:off x="7943850" y="1821704"/>
            <a:ext cx="1047750" cy="762001"/>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a:solidFill>
                  <a:srgbClr val="000000"/>
                </a:solidFill>
                <a:latin typeface="Times New Roman" pitchFamily="18" charset="0"/>
                <a:cs typeface="Times New Roman" pitchFamily="18" charset="0"/>
              </a:rPr>
              <a:t>Goal Step </a:t>
            </a:r>
            <a:r>
              <a:rPr lang="en-US" sz="1200" dirty="0" smtClean="0">
                <a:solidFill>
                  <a:srgbClr val="000000"/>
                </a:solidFill>
                <a:latin typeface="Times New Roman" pitchFamily="18" charset="0"/>
                <a:cs typeface="Times New Roman" pitchFamily="18" charset="0"/>
              </a:rPr>
              <a:t>6</a:t>
            </a:r>
            <a:endParaRPr lang="en-US" sz="1200" dirty="0">
              <a:solidFill>
                <a:srgbClr val="000000"/>
              </a:solidFill>
              <a:latin typeface="Times New Roman" pitchFamily="18" charset="0"/>
              <a:cs typeface="Times New Roman" pitchFamily="18" charset="0"/>
            </a:endParaRPr>
          </a:p>
        </p:txBody>
      </p:sp>
      <p:cxnSp>
        <p:nvCxnSpPr>
          <p:cNvPr id="67" name="Elbow Connector 66"/>
          <p:cNvCxnSpPr/>
          <p:nvPr/>
        </p:nvCxnSpPr>
        <p:spPr>
          <a:xfrm rot="10800000" flipV="1">
            <a:off x="1491630" y="838200"/>
            <a:ext cx="108570" cy="983504"/>
          </a:xfrm>
          <a:prstGeom prst="bentConnector2">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71" name="Straight Arrow Connector 70"/>
          <p:cNvCxnSpPr/>
          <p:nvPr/>
        </p:nvCxnSpPr>
        <p:spPr>
          <a:xfrm>
            <a:off x="3719893" y="2278905"/>
            <a:ext cx="237744" cy="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72" name="Straight Arrow Connector 71"/>
          <p:cNvCxnSpPr/>
          <p:nvPr/>
        </p:nvCxnSpPr>
        <p:spPr>
          <a:xfrm>
            <a:off x="4968502" y="2278905"/>
            <a:ext cx="251202" cy="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73" name="Straight Arrow Connector 72"/>
          <p:cNvCxnSpPr/>
          <p:nvPr/>
        </p:nvCxnSpPr>
        <p:spPr>
          <a:xfrm>
            <a:off x="6369572" y="2278905"/>
            <a:ext cx="251202" cy="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74" name="Straight Arrow Connector 73"/>
          <p:cNvCxnSpPr/>
          <p:nvPr/>
        </p:nvCxnSpPr>
        <p:spPr>
          <a:xfrm>
            <a:off x="7682224" y="2278905"/>
            <a:ext cx="251202" cy="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94" name="Straight Arrow Connector 93"/>
          <p:cNvCxnSpPr/>
          <p:nvPr/>
        </p:nvCxnSpPr>
        <p:spPr>
          <a:xfrm>
            <a:off x="2434019" y="2278905"/>
            <a:ext cx="237744" cy="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grpSp>
        <p:nvGrpSpPr>
          <p:cNvPr id="128" name="Group 127"/>
          <p:cNvGrpSpPr/>
          <p:nvPr/>
        </p:nvGrpSpPr>
        <p:grpSpPr>
          <a:xfrm>
            <a:off x="3206750" y="2583705"/>
            <a:ext cx="187325" cy="409341"/>
            <a:chOff x="3206750" y="2583705"/>
            <a:chExt cx="187325" cy="409341"/>
          </a:xfrm>
          <a:solidFill>
            <a:schemeClr val="accent5">
              <a:lumMod val="20000"/>
              <a:lumOff val="80000"/>
            </a:schemeClr>
          </a:solidFill>
        </p:grpSpPr>
        <p:cxnSp>
          <p:nvCxnSpPr>
            <p:cNvPr id="124" name="Straight Connector 123"/>
            <p:cNvCxnSpPr>
              <a:stCxn id="61" idx="1"/>
            </p:cNvCxnSpPr>
            <p:nvPr/>
          </p:nvCxnSpPr>
          <p:spPr>
            <a:xfrm>
              <a:off x="3206750" y="2583705"/>
              <a:ext cx="0" cy="409341"/>
            </a:xfrm>
            <a:prstGeom prst="line">
              <a:avLst/>
            </a:prstGeom>
            <a:grpFill/>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26" name="Straight Arrow Connector 125"/>
            <p:cNvCxnSpPr/>
            <p:nvPr/>
          </p:nvCxnSpPr>
          <p:spPr>
            <a:xfrm>
              <a:off x="3206750" y="2993046"/>
              <a:ext cx="187325" cy="0"/>
            </a:xfrm>
            <a:prstGeom prst="straightConnector1">
              <a:avLst/>
            </a:prstGeom>
            <a:grpFill/>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sp>
        <p:nvSpPr>
          <p:cNvPr id="129" name="Round Diagonal Corner Rectangle 128"/>
          <p:cNvSpPr/>
          <p:nvPr/>
        </p:nvSpPr>
        <p:spPr>
          <a:xfrm>
            <a:off x="3352800" y="2838450"/>
            <a:ext cx="1142014" cy="74295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3.1 Identify Lesson</a:t>
            </a:r>
            <a:endParaRPr lang="en-US" sz="1200" dirty="0">
              <a:solidFill>
                <a:srgbClr val="000000"/>
              </a:solidFill>
              <a:latin typeface="Times New Roman" pitchFamily="18" charset="0"/>
              <a:cs typeface="Times New Roman" pitchFamily="18" charset="0"/>
            </a:endParaRPr>
          </a:p>
        </p:txBody>
      </p:sp>
      <p:sp>
        <p:nvSpPr>
          <p:cNvPr id="130" name="Round Diagonal Corner Rectangle 129"/>
          <p:cNvSpPr/>
          <p:nvPr/>
        </p:nvSpPr>
        <p:spPr>
          <a:xfrm>
            <a:off x="4800600" y="2819400"/>
            <a:ext cx="1142014" cy="74295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Substep 2.2</a:t>
            </a:r>
            <a:endParaRPr lang="en-US" sz="1200" dirty="0">
              <a:solidFill>
                <a:srgbClr val="000000"/>
              </a:solidFill>
              <a:latin typeface="Times New Roman" pitchFamily="18" charset="0"/>
              <a:cs typeface="Times New Roman" pitchFamily="18" charset="0"/>
            </a:endParaRPr>
          </a:p>
        </p:txBody>
      </p:sp>
      <p:sp>
        <p:nvSpPr>
          <p:cNvPr id="131" name="Round Diagonal Corner Rectangle 130"/>
          <p:cNvSpPr/>
          <p:nvPr/>
        </p:nvSpPr>
        <p:spPr>
          <a:xfrm>
            <a:off x="6249386" y="2819400"/>
            <a:ext cx="1142014" cy="74295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Substep 2.2</a:t>
            </a:r>
            <a:endParaRPr lang="en-US" sz="1200" dirty="0">
              <a:solidFill>
                <a:srgbClr val="000000"/>
              </a:solidFill>
              <a:latin typeface="Times New Roman" pitchFamily="18" charset="0"/>
              <a:cs typeface="Times New Roman" pitchFamily="18" charset="0"/>
            </a:endParaRPr>
          </a:p>
        </p:txBody>
      </p:sp>
      <p:sp>
        <p:nvSpPr>
          <p:cNvPr id="174" name="Round Diagonal Corner Rectangle 173"/>
          <p:cNvSpPr/>
          <p:nvPr/>
        </p:nvSpPr>
        <p:spPr>
          <a:xfrm>
            <a:off x="1341577" y="4292601"/>
            <a:ext cx="1068002" cy="73660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1.0 Obtain Internet access</a:t>
            </a:r>
            <a:endParaRPr lang="en-US" sz="1200" dirty="0">
              <a:solidFill>
                <a:srgbClr val="000000"/>
              </a:solidFill>
              <a:latin typeface="Times New Roman" pitchFamily="18" charset="0"/>
              <a:cs typeface="Times New Roman" pitchFamily="18" charset="0"/>
            </a:endParaRPr>
          </a:p>
        </p:txBody>
      </p:sp>
      <p:cxnSp>
        <p:nvCxnSpPr>
          <p:cNvPr id="182" name="Straight Arrow Connector 181"/>
          <p:cNvCxnSpPr/>
          <p:nvPr/>
        </p:nvCxnSpPr>
        <p:spPr>
          <a:xfrm>
            <a:off x="5969363" y="3184196"/>
            <a:ext cx="251202" cy="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83" name="Straight Arrow Connector 182"/>
          <p:cNvCxnSpPr/>
          <p:nvPr/>
        </p:nvCxnSpPr>
        <p:spPr>
          <a:xfrm>
            <a:off x="4520577" y="3209925"/>
            <a:ext cx="251202" cy="0"/>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86" name="Round Diagonal Corner Rectangle 185"/>
          <p:cNvSpPr/>
          <p:nvPr/>
        </p:nvSpPr>
        <p:spPr>
          <a:xfrm>
            <a:off x="2667986" y="5486400"/>
            <a:ext cx="1218214" cy="83820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1.2 Locate Internet Ready Equipment</a:t>
            </a:r>
            <a:endParaRPr lang="en-US" sz="1200" dirty="0">
              <a:solidFill>
                <a:srgbClr val="000000"/>
              </a:solidFill>
              <a:latin typeface="Times New Roman" pitchFamily="18" charset="0"/>
              <a:cs typeface="Times New Roman" pitchFamily="18" charset="0"/>
            </a:endParaRPr>
          </a:p>
        </p:txBody>
      </p:sp>
      <p:grpSp>
        <p:nvGrpSpPr>
          <p:cNvPr id="221" name="Group 220"/>
          <p:cNvGrpSpPr/>
          <p:nvPr/>
        </p:nvGrpSpPr>
        <p:grpSpPr>
          <a:xfrm>
            <a:off x="304800" y="1235547"/>
            <a:ext cx="1057275" cy="1948649"/>
            <a:chOff x="304800" y="1235547"/>
            <a:chExt cx="1057275" cy="1948649"/>
          </a:xfrm>
          <a:solidFill>
            <a:schemeClr val="accent5">
              <a:lumMod val="20000"/>
              <a:lumOff val="80000"/>
            </a:schemeClr>
          </a:solidFill>
        </p:grpSpPr>
        <p:cxnSp>
          <p:nvCxnSpPr>
            <p:cNvPr id="162" name="Straight Connector 161"/>
            <p:cNvCxnSpPr/>
            <p:nvPr/>
          </p:nvCxnSpPr>
          <p:spPr>
            <a:xfrm flipH="1">
              <a:off x="304800" y="2140424"/>
              <a:ext cx="914400" cy="0"/>
            </a:xfrm>
            <a:prstGeom prst="line">
              <a:avLst/>
            </a:prstGeom>
            <a:grpFill/>
            <a:ln w="38100">
              <a:solidFill>
                <a:schemeClr val="tx1"/>
              </a:solidFill>
            </a:ln>
          </p:spPr>
          <p:style>
            <a:lnRef idx="1">
              <a:schemeClr val="accent1"/>
            </a:lnRef>
            <a:fillRef idx="0">
              <a:schemeClr val="accent1"/>
            </a:fillRef>
            <a:effectRef idx="0">
              <a:schemeClr val="accent1"/>
            </a:effectRef>
            <a:fontRef idx="minor">
              <a:schemeClr val="tx1"/>
            </a:fontRef>
          </p:style>
        </p:cxnSp>
        <p:grpSp>
          <p:nvGrpSpPr>
            <p:cNvPr id="209" name="Group 208"/>
            <p:cNvGrpSpPr/>
            <p:nvPr/>
          </p:nvGrpSpPr>
          <p:grpSpPr>
            <a:xfrm>
              <a:off x="1200150" y="1235547"/>
              <a:ext cx="161925" cy="904877"/>
              <a:chOff x="1209675" y="4038600"/>
              <a:chExt cx="161925" cy="904877"/>
            </a:xfrm>
            <a:grpFill/>
          </p:grpSpPr>
          <p:cxnSp>
            <p:nvCxnSpPr>
              <p:cNvPr id="210" name="Straight Connector 209"/>
              <p:cNvCxnSpPr/>
              <p:nvPr/>
            </p:nvCxnSpPr>
            <p:spPr>
              <a:xfrm flipV="1">
                <a:off x="1209675" y="4038600"/>
                <a:ext cx="0" cy="904877"/>
              </a:xfrm>
              <a:prstGeom prst="line">
                <a:avLst/>
              </a:prstGeom>
              <a:grpFill/>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11" name="Straight Connector 210"/>
              <p:cNvCxnSpPr/>
              <p:nvPr/>
            </p:nvCxnSpPr>
            <p:spPr>
              <a:xfrm>
                <a:off x="1209675" y="4038600"/>
                <a:ext cx="161925" cy="0"/>
              </a:xfrm>
              <a:prstGeom prst="line">
                <a:avLst/>
              </a:prstGeom>
              <a:grpFill/>
              <a:ln w="28575">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216" name="Group 215"/>
            <p:cNvGrpSpPr/>
            <p:nvPr/>
          </p:nvGrpSpPr>
          <p:grpSpPr>
            <a:xfrm>
              <a:off x="1190625" y="2133601"/>
              <a:ext cx="161925" cy="1050595"/>
              <a:chOff x="1190625" y="2133601"/>
              <a:chExt cx="161925" cy="1050595"/>
            </a:xfrm>
            <a:grpFill/>
          </p:grpSpPr>
          <p:cxnSp>
            <p:nvCxnSpPr>
              <p:cNvPr id="213" name="Straight Connector 212"/>
              <p:cNvCxnSpPr/>
              <p:nvPr/>
            </p:nvCxnSpPr>
            <p:spPr>
              <a:xfrm flipV="1">
                <a:off x="1190625" y="2133601"/>
                <a:ext cx="9525" cy="1050595"/>
              </a:xfrm>
              <a:prstGeom prst="line">
                <a:avLst/>
              </a:prstGeom>
              <a:grpFill/>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14" name="Straight Connector 213"/>
              <p:cNvCxnSpPr/>
              <p:nvPr/>
            </p:nvCxnSpPr>
            <p:spPr>
              <a:xfrm>
                <a:off x="1190625" y="3181350"/>
                <a:ext cx="161925" cy="0"/>
              </a:xfrm>
              <a:prstGeom prst="line">
                <a:avLst/>
              </a:prstGeom>
              <a:grpFill/>
              <a:ln w="28575">
                <a:solidFill>
                  <a:schemeClr val="tx1"/>
                </a:solidFill>
              </a:ln>
            </p:spPr>
            <p:style>
              <a:lnRef idx="1">
                <a:schemeClr val="accent1"/>
              </a:lnRef>
              <a:fillRef idx="0">
                <a:schemeClr val="accent1"/>
              </a:fillRef>
              <a:effectRef idx="0">
                <a:schemeClr val="accent1"/>
              </a:effectRef>
              <a:fontRef idx="minor">
                <a:schemeClr val="tx1"/>
              </a:fontRef>
            </p:style>
          </p:cxnSp>
        </p:grpSp>
      </p:grpSp>
      <p:cxnSp>
        <p:nvCxnSpPr>
          <p:cNvPr id="165" name="Straight Connector 164"/>
          <p:cNvCxnSpPr/>
          <p:nvPr/>
        </p:nvCxnSpPr>
        <p:spPr>
          <a:xfrm flipH="1">
            <a:off x="191059" y="4943477"/>
            <a:ext cx="1018616" cy="0"/>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grpSp>
        <p:nvGrpSpPr>
          <p:cNvPr id="208" name="Group 207"/>
          <p:cNvGrpSpPr/>
          <p:nvPr/>
        </p:nvGrpSpPr>
        <p:grpSpPr>
          <a:xfrm>
            <a:off x="1190625" y="4038600"/>
            <a:ext cx="161925" cy="904877"/>
            <a:chOff x="1209675" y="4038600"/>
            <a:chExt cx="161925" cy="904877"/>
          </a:xfrm>
          <a:solidFill>
            <a:schemeClr val="accent5">
              <a:lumMod val="20000"/>
              <a:lumOff val="80000"/>
            </a:schemeClr>
          </a:solidFill>
        </p:grpSpPr>
        <p:cxnSp>
          <p:nvCxnSpPr>
            <p:cNvPr id="205" name="Straight Connector 204"/>
            <p:cNvCxnSpPr/>
            <p:nvPr/>
          </p:nvCxnSpPr>
          <p:spPr>
            <a:xfrm flipV="1">
              <a:off x="1209675" y="4038600"/>
              <a:ext cx="0" cy="904877"/>
            </a:xfrm>
            <a:prstGeom prst="line">
              <a:avLst/>
            </a:prstGeom>
            <a:grpFill/>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07" name="Straight Connector 206"/>
            <p:cNvCxnSpPr/>
            <p:nvPr/>
          </p:nvCxnSpPr>
          <p:spPr>
            <a:xfrm>
              <a:off x="1209675" y="4038600"/>
              <a:ext cx="161925" cy="0"/>
            </a:xfrm>
            <a:prstGeom prst="line">
              <a:avLst/>
            </a:prstGeom>
            <a:grpFill/>
            <a:ln w="28575">
              <a:solidFill>
                <a:schemeClr val="tx1"/>
              </a:solidFill>
            </a:ln>
          </p:spPr>
          <p:style>
            <a:lnRef idx="1">
              <a:schemeClr val="accent1"/>
            </a:lnRef>
            <a:fillRef idx="0">
              <a:schemeClr val="accent1"/>
            </a:fillRef>
            <a:effectRef idx="0">
              <a:schemeClr val="accent1"/>
            </a:effectRef>
            <a:fontRef idx="minor">
              <a:schemeClr val="tx1"/>
            </a:fontRef>
          </p:style>
        </p:cxnSp>
      </p:grpSp>
      <p:grpSp>
        <p:nvGrpSpPr>
          <p:cNvPr id="217" name="Group 216"/>
          <p:cNvGrpSpPr/>
          <p:nvPr/>
        </p:nvGrpSpPr>
        <p:grpSpPr>
          <a:xfrm>
            <a:off x="1181100" y="4893005"/>
            <a:ext cx="161925" cy="1050595"/>
            <a:chOff x="1190625" y="2133601"/>
            <a:chExt cx="161925" cy="1050595"/>
          </a:xfrm>
          <a:solidFill>
            <a:schemeClr val="accent5">
              <a:lumMod val="20000"/>
              <a:lumOff val="80000"/>
            </a:schemeClr>
          </a:solidFill>
        </p:grpSpPr>
        <p:cxnSp>
          <p:nvCxnSpPr>
            <p:cNvPr id="218" name="Straight Connector 217"/>
            <p:cNvCxnSpPr/>
            <p:nvPr/>
          </p:nvCxnSpPr>
          <p:spPr>
            <a:xfrm flipV="1">
              <a:off x="1190625" y="2133601"/>
              <a:ext cx="9525" cy="1050595"/>
            </a:xfrm>
            <a:prstGeom prst="line">
              <a:avLst/>
            </a:prstGeom>
            <a:grpFill/>
            <a:ln w="28575">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19" name="Straight Connector 218"/>
            <p:cNvCxnSpPr/>
            <p:nvPr/>
          </p:nvCxnSpPr>
          <p:spPr>
            <a:xfrm>
              <a:off x="1190625" y="3181350"/>
              <a:ext cx="161925" cy="0"/>
            </a:xfrm>
            <a:prstGeom prst="line">
              <a:avLst/>
            </a:prstGeom>
            <a:grpFill/>
            <a:ln w="28575">
              <a:solidFill>
                <a:schemeClr val="tx1"/>
              </a:solidFill>
            </a:ln>
          </p:spPr>
          <p:style>
            <a:lnRef idx="1">
              <a:schemeClr val="accent1"/>
            </a:lnRef>
            <a:fillRef idx="0">
              <a:schemeClr val="accent1"/>
            </a:fillRef>
            <a:effectRef idx="0">
              <a:schemeClr val="accent1"/>
            </a:effectRef>
            <a:fontRef idx="minor">
              <a:schemeClr val="tx1"/>
            </a:fontRef>
          </p:style>
        </p:cxnSp>
      </p:grpSp>
      <p:sp>
        <p:nvSpPr>
          <p:cNvPr id="222" name="TextBox 221"/>
          <p:cNvSpPr txBox="1"/>
          <p:nvPr/>
        </p:nvSpPr>
        <p:spPr>
          <a:xfrm>
            <a:off x="228600" y="1863304"/>
            <a:ext cx="1053045" cy="276999"/>
          </a:xfrm>
          <a:prstGeom prst="rect">
            <a:avLst/>
          </a:prstGeom>
          <a:noFill/>
        </p:spPr>
        <p:txBody>
          <a:bodyPr wrap="none" rtlCol="0">
            <a:spAutoFit/>
          </a:bodyPr>
          <a:lstStyle/>
          <a:p>
            <a:r>
              <a:rPr lang="en-US" sz="1200" dirty="0" smtClean="0">
                <a:latin typeface="Times New Roman" pitchFamily="18" charset="0"/>
                <a:cs typeface="Times New Roman" pitchFamily="18" charset="0"/>
              </a:rPr>
              <a:t>Goal Analysis</a:t>
            </a:r>
            <a:endParaRPr lang="en-US" sz="1200" dirty="0">
              <a:latin typeface="Times New Roman" pitchFamily="18" charset="0"/>
              <a:cs typeface="Times New Roman" pitchFamily="18" charset="0"/>
            </a:endParaRPr>
          </a:p>
        </p:txBody>
      </p:sp>
      <p:sp>
        <p:nvSpPr>
          <p:cNvPr id="223" name="TextBox 222"/>
          <p:cNvSpPr txBox="1"/>
          <p:nvPr/>
        </p:nvSpPr>
        <p:spPr>
          <a:xfrm>
            <a:off x="161026" y="4504426"/>
            <a:ext cx="1104341" cy="461665"/>
          </a:xfrm>
          <a:prstGeom prst="rect">
            <a:avLst/>
          </a:prstGeom>
          <a:noFill/>
        </p:spPr>
        <p:txBody>
          <a:bodyPr wrap="none" rtlCol="0">
            <a:spAutoFit/>
          </a:bodyPr>
          <a:lstStyle/>
          <a:p>
            <a:pPr algn="ctr"/>
            <a:r>
              <a:rPr lang="en-US" sz="1200" dirty="0" smtClean="0">
                <a:latin typeface="Times New Roman" pitchFamily="18" charset="0"/>
                <a:cs typeface="Times New Roman" pitchFamily="18" charset="0"/>
              </a:rPr>
              <a:t>Subordinate</a:t>
            </a:r>
          </a:p>
          <a:p>
            <a:r>
              <a:rPr lang="en-US" sz="1200" dirty="0" smtClean="0">
                <a:latin typeface="Times New Roman" pitchFamily="18" charset="0"/>
                <a:cs typeface="Times New Roman" pitchFamily="18" charset="0"/>
              </a:rPr>
              <a:t>Skills Analysis</a:t>
            </a:r>
            <a:endParaRPr lang="en-US" sz="1200" dirty="0">
              <a:latin typeface="Times New Roman" pitchFamily="18" charset="0"/>
              <a:cs typeface="Times New Roman" pitchFamily="18" charset="0"/>
            </a:endParaRPr>
          </a:p>
        </p:txBody>
      </p:sp>
      <p:sp>
        <p:nvSpPr>
          <p:cNvPr id="225" name="Round Diagonal Corner Rectangle 224"/>
          <p:cNvSpPr/>
          <p:nvPr/>
        </p:nvSpPr>
        <p:spPr>
          <a:xfrm>
            <a:off x="2590800" y="4292600"/>
            <a:ext cx="1068002" cy="73660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1.3 Open browser</a:t>
            </a:r>
            <a:endParaRPr lang="en-US" sz="1200" dirty="0">
              <a:solidFill>
                <a:srgbClr val="000000"/>
              </a:solidFill>
              <a:latin typeface="Times New Roman" pitchFamily="18" charset="0"/>
              <a:cs typeface="Times New Roman" pitchFamily="18" charset="0"/>
            </a:endParaRPr>
          </a:p>
        </p:txBody>
      </p:sp>
      <p:sp>
        <p:nvSpPr>
          <p:cNvPr id="226" name="Round Diagonal Corner Rectangle 225"/>
          <p:cNvSpPr/>
          <p:nvPr/>
        </p:nvSpPr>
        <p:spPr>
          <a:xfrm>
            <a:off x="4419600" y="4292600"/>
            <a:ext cx="1068002" cy="73660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Subordinate skill 2.2.1</a:t>
            </a:r>
            <a:endParaRPr lang="en-US" sz="1200" dirty="0">
              <a:solidFill>
                <a:srgbClr val="000000"/>
              </a:solidFill>
              <a:latin typeface="Times New Roman" pitchFamily="18" charset="0"/>
              <a:cs typeface="Times New Roman" pitchFamily="18" charset="0"/>
            </a:endParaRPr>
          </a:p>
        </p:txBody>
      </p:sp>
      <p:sp>
        <p:nvSpPr>
          <p:cNvPr id="227" name="Round Diagonal Corner Rectangle 226"/>
          <p:cNvSpPr/>
          <p:nvPr/>
        </p:nvSpPr>
        <p:spPr>
          <a:xfrm>
            <a:off x="5716202" y="4292600"/>
            <a:ext cx="1068002" cy="73660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Subordinate </a:t>
            </a:r>
            <a:r>
              <a:rPr lang="en-US" sz="1200" smtClean="0">
                <a:solidFill>
                  <a:srgbClr val="000000"/>
                </a:solidFill>
                <a:latin typeface="Times New Roman" pitchFamily="18" charset="0"/>
                <a:cs typeface="Times New Roman" pitchFamily="18" charset="0"/>
              </a:rPr>
              <a:t>skill 2.2.2</a:t>
            </a:r>
            <a:endParaRPr lang="en-US" sz="1200" dirty="0">
              <a:solidFill>
                <a:srgbClr val="000000"/>
              </a:solidFill>
              <a:latin typeface="Times New Roman" pitchFamily="18" charset="0"/>
              <a:cs typeface="Times New Roman" pitchFamily="18" charset="0"/>
            </a:endParaRPr>
          </a:p>
        </p:txBody>
      </p:sp>
      <p:sp>
        <p:nvSpPr>
          <p:cNvPr id="228" name="Round Diagonal Corner Rectangle 227"/>
          <p:cNvSpPr/>
          <p:nvPr/>
        </p:nvSpPr>
        <p:spPr>
          <a:xfrm>
            <a:off x="7646799" y="4267200"/>
            <a:ext cx="1116201" cy="73660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Subordinate skill 2.2.2.A</a:t>
            </a:r>
            <a:endParaRPr lang="en-US" sz="1200" dirty="0">
              <a:solidFill>
                <a:srgbClr val="000000"/>
              </a:solidFill>
              <a:latin typeface="Times New Roman" pitchFamily="18" charset="0"/>
              <a:cs typeface="Times New Roman" pitchFamily="18" charset="0"/>
            </a:endParaRPr>
          </a:p>
        </p:txBody>
      </p:sp>
      <p:grpSp>
        <p:nvGrpSpPr>
          <p:cNvPr id="278" name="Group 277"/>
          <p:cNvGrpSpPr/>
          <p:nvPr/>
        </p:nvGrpSpPr>
        <p:grpSpPr>
          <a:xfrm>
            <a:off x="4930359" y="3581400"/>
            <a:ext cx="1165641" cy="711200"/>
            <a:chOff x="4930359" y="3581400"/>
            <a:chExt cx="1165641" cy="711200"/>
          </a:xfrm>
          <a:solidFill>
            <a:schemeClr val="accent5">
              <a:lumMod val="20000"/>
              <a:lumOff val="80000"/>
            </a:schemeClr>
          </a:solidFill>
        </p:grpSpPr>
        <p:cxnSp>
          <p:nvCxnSpPr>
            <p:cNvPr id="256" name="Straight Connector 255"/>
            <p:cNvCxnSpPr/>
            <p:nvPr/>
          </p:nvCxnSpPr>
          <p:spPr>
            <a:xfrm flipV="1">
              <a:off x="4930359" y="4038600"/>
              <a:ext cx="0" cy="254000"/>
            </a:xfrm>
            <a:prstGeom prst="line">
              <a:avLst/>
            </a:prstGeom>
            <a:grpFill/>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57" name="Straight Connector 256"/>
            <p:cNvCxnSpPr/>
            <p:nvPr/>
          </p:nvCxnSpPr>
          <p:spPr>
            <a:xfrm flipV="1">
              <a:off x="6096000" y="4038600"/>
              <a:ext cx="0" cy="254000"/>
            </a:xfrm>
            <a:prstGeom prst="line">
              <a:avLst/>
            </a:prstGeom>
            <a:grpFill/>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59" name="Straight Connector 258"/>
            <p:cNvCxnSpPr/>
            <p:nvPr/>
          </p:nvCxnSpPr>
          <p:spPr>
            <a:xfrm>
              <a:off x="4930398" y="4038600"/>
              <a:ext cx="1164566" cy="0"/>
            </a:xfrm>
            <a:prstGeom prst="line">
              <a:avLst/>
            </a:prstGeom>
            <a:grpFill/>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62" name="Straight Arrow Connector 261"/>
            <p:cNvCxnSpPr/>
            <p:nvPr/>
          </p:nvCxnSpPr>
          <p:spPr>
            <a:xfrm flipV="1">
              <a:off x="5485799" y="3581400"/>
              <a:ext cx="0" cy="457200"/>
            </a:xfrm>
            <a:prstGeom prst="straightConnector1">
              <a:avLst/>
            </a:prstGeom>
            <a:grpFill/>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grpSp>
      <p:cxnSp>
        <p:nvCxnSpPr>
          <p:cNvPr id="271" name="Straight Connector 270"/>
          <p:cNvCxnSpPr/>
          <p:nvPr/>
        </p:nvCxnSpPr>
        <p:spPr>
          <a:xfrm flipH="1">
            <a:off x="7472363" y="4691059"/>
            <a:ext cx="182880" cy="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73" name="Straight Connector 272"/>
          <p:cNvCxnSpPr/>
          <p:nvPr/>
        </p:nvCxnSpPr>
        <p:spPr>
          <a:xfrm>
            <a:off x="6788967" y="4691058"/>
            <a:ext cx="246888" cy="1"/>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80" name="Straight Connector 279"/>
          <p:cNvCxnSpPr/>
          <p:nvPr/>
        </p:nvCxnSpPr>
        <p:spPr>
          <a:xfrm flipV="1">
            <a:off x="1736118" y="4038600"/>
            <a:ext cx="0" cy="25400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81" name="Straight Connector 280"/>
          <p:cNvCxnSpPr/>
          <p:nvPr/>
        </p:nvCxnSpPr>
        <p:spPr>
          <a:xfrm flipV="1">
            <a:off x="2904634" y="4013200"/>
            <a:ext cx="0" cy="25400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82" name="Straight Connector 281"/>
          <p:cNvCxnSpPr/>
          <p:nvPr/>
        </p:nvCxnSpPr>
        <p:spPr>
          <a:xfrm>
            <a:off x="1736118" y="4029614"/>
            <a:ext cx="1164566" cy="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283" name="Straight Arrow Connector 282"/>
          <p:cNvCxnSpPr/>
          <p:nvPr/>
        </p:nvCxnSpPr>
        <p:spPr>
          <a:xfrm flipV="1">
            <a:off x="2057400" y="2583706"/>
            <a:ext cx="0" cy="1429494"/>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286" name="Straight Arrow Connector 285"/>
          <p:cNvCxnSpPr/>
          <p:nvPr/>
        </p:nvCxnSpPr>
        <p:spPr>
          <a:xfrm flipV="1">
            <a:off x="3124200" y="5074920"/>
            <a:ext cx="0" cy="41148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290" name="TextBox 289"/>
          <p:cNvSpPr txBox="1"/>
          <p:nvPr/>
        </p:nvSpPr>
        <p:spPr>
          <a:xfrm>
            <a:off x="1491629" y="5105400"/>
            <a:ext cx="3640740" cy="307777"/>
          </a:xfrm>
          <a:prstGeom prst="rect">
            <a:avLst/>
          </a:prstGeom>
          <a:noFill/>
        </p:spPr>
        <p:txBody>
          <a:bodyPr wrap="none" rtlCol="0">
            <a:spAutoFit/>
          </a:bodyPr>
          <a:lstStyle/>
          <a:p>
            <a:r>
              <a:rPr lang="en-US" sz="1400" dirty="0" smtClean="0">
                <a:latin typeface="Times New Roman" pitchFamily="18" charset="0"/>
                <a:cs typeface="Times New Roman" pitchFamily="18" charset="0"/>
              </a:rPr>
              <a:t>…………………………………………………</a:t>
            </a:r>
            <a:endParaRPr lang="en-US" sz="1400" dirty="0">
              <a:latin typeface="Times New Roman" pitchFamily="18" charset="0"/>
              <a:cs typeface="Times New Roman" pitchFamily="18" charset="0"/>
            </a:endParaRPr>
          </a:p>
        </p:txBody>
      </p:sp>
      <p:sp>
        <p:nvSpPr>
          <p:cNvPr id="295" name="Round Diagonal Corner Rectangle 294"/>
          <p:cNvSpPr/>
          <p:nvPr/>
        </p:nvSpPr>
        <p:spPr>
          <a:xfrm>
            <a:off x="1600200" y="152400"/>
            <a:ext cx="7162800" cy="1406151"/>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a:solidFill>
                  <a:schemeClr val="tx1"/>
                </a:solidFill>
                <a:latin typeface="Times New Roman" pitchFamily="18" charset="0"/>
                <a:cs typeface="Times New Roman" pitchFamily="18" charset="0"/>
              </a:rPr>
              <a:t>The ISD will improve the experience of students attending the Air Force University. Users will want to access the web based lessons with high regularity than before due to the interactive learning experience through illustrations, videos, interactive modules, games, and virtual environments. By 2015 over 90% of Air Force personnel will complete all course work solely online reducing paper and ink cost and allow for instant results. Air force personnel will also have the desire to not just take classes because they are mandatory for upgrade but because they allow for career progression on their own time. </a:t>
            </a:r>
          </a:p>
        </p:txBody>
      </p:sp>
      <p:sp>
        <p:nvSpPr>
          <p:cNvPr id="296" name="Round Diagonal Corner Rectangle 295"/>
          <p:cNvSpPr/>
          <p:nvPr/>
        </p:nvSpPr>
        <p:spPr>
          <a:xfrm>
            <a:off x="7048505" y="5969000"/>
            <a:ext cx="1714496" cy="508000"/>
          </a:xfrm>
          <a:prstGeom prst="round2DiagRect">
            <a:avLst>
              <a:gd name="adj1" fmla="val 30667"/>
              <a:gd name="adj2" fmla="val 0"/>
            </a:avLst>
          </a:prstGeom>
          <a:no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Components of an Instructional Analysis</a:t>
            </a:r>
            <a:endParaRPr lang="en-US" sz="1200" dirty="0">
              <a:solidFill>
                <a:srgbClr val="000000"/>
              </a:solidFill>
              <a:latin typeface="Times New Roman" pitchFamily="18" charset="0"/>
              <a:cs typeface="Times New Roman" pitchFamily="18" charset="0"/>
            </a:endParaRPr>
          </a:p>
        </p:txBody>
      </p:sp>
      <p:sp>
        <p:nvSpPr>
          <p:cNvPr id="65" name="Round Diagonal Corner Rectangle 64"/>
          <p:cNvSpPr/>
          <p:nvPr/>
        </p:nvSpPr>
        <p:spPr>
          <a:xfrm>
            <a:off x="1371600" y="5493592"/>
            <a:ext cx="1218214" cy="838200"/>
          </a:xfrm>
          <a:prstGeom prst="round2DiagRect">
            <a:avLst>
              <a:gd name="adj1" fmla="val 30667"/>
              <a:gd name="adj2" fmla="val 0"/>
            </a:avLst>
          </a:prstGeom>
          <a:solidFill>
            <a:schemeClr val="accent5">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defRPr/>
            </a:pPr>
            <a:r>
              <a:rPr lang="en-US" sz="1200" dirty="0" smtClean="0">
                <a:solidFill>
                  <a:srgbClr val="000000"/>
                </a:solidFill>
                <a:latin typeface="Times New Roman" pitchFamily="18" charset="0"/>
                <a:cs typeface="Times New Roman" pitchFamily="18" charset="0"/>
              </a:rPr>
              <a:t>1.1 Perform basic computer functions</a:t>
            </a:r>
            <a:endParaRPr lang="en-US" sz="1200" dirty="0">
              <a:solidFill>
                <a:srgbClr val="000000"/>
              </a:solidFill>
              <a:latin typeface="Times New Roman" pitchFamily="18" charset="0"/>
              <a:cs typeface="Times New Roman" pitchFamily="18" charset="0"/>
            </a:endParaRPr>
          </a:p>
        </p:txBody>
      </p:sp>
      <p:cxnSp>
        <p:nvCxnSpPr>
          <p:cNvPr id="66" name="Straight Arrow Connector 65"/>
          <p:cNvCxnSpPr/>
          <p:nvPr/>
        </p:nvCxnSpPr>
        <p:spPr>
          <a:xfrm flipV="1">
            <a:off x="1905000" y="5074920"/>
            <a:ext cx="0" cy="411480"/>
          </a:xfrm>
          <a:prstGeom prst="straightConnector1">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887489685"/>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179</TotalTime>
  <Words>171</Words>
  <Application>Microsoft Office PowerPoint</Application>
  <PresentationFormat>On-screen Show (4:3)</PresentationFormat>
  <Paragraphs>24</Paragraphs>
  <Slides>1</Slides>
  <Notes>0</Notes>
  <HiddenSlides>0</HiddenSlides>
  <MMClips>0</MMClips>
  <ScaleCrop>false</ScaleCrop>
  <HeadingPairs>
    <vt:vector size="4" baseType="variant">
      <vt:variant>
        <vt:lpstr>Theme</vt:lpstr>
      </vt:variant>
      <vt:variant>
        <vt:i4>1</vt:i4>
      </vt:variant>
      <vt:variant>
        <vt:lpstr>Slide Titles</vt:lpstr>
      </vt:variant>
      <vt:variant>
        <vt:i4>1</vt:i4>
      </vt:variant>
    </vt:vector>
  </HeadingPairs>
  <TitlesOfParts>
    <vt:vector size="2" baseType="lpstr">
      <vt:lpstr>Office Theme</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Michele</dc:creator>
  <cp:lastModifiedBy>Michele</cp:lastModifiedBy>
  <cp:revision>26</cp:revision>
  <cp:lastPrinted>2012-07-12T22:48:49Z</cp:lastPrinted>
  <dcterms:created xsi:type="dcterms:W3CDTF">2012-07-12T20:17:15Z</dcterms:created>
  <dcterms:modified xsi:type="dcterms:W3CDTF">2012-07-14T14:54:10Z</dcterms:modified>
</cp:coreProperties>
</file>

<file path=docProps/thumbnail.jpeg>
</file>